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06" r:id="rId3"/>
    <p:sldId id="297" r:id="rId4"/>
    <p:sldId id="308" r:id="rId5"/>
    <p:sldId id="316" r:id="rId6"/>
    <p:sldId id="311" r:id="rId7"/>
    <p:sldId id="317" r:id="rId8"/>
    <p:sldId id="313" r:id="rId9"/>
    <p:sldId id="305" r:id="rId10"/>
    <p:sldId id="298" r:id="rId11"/>
    <p:sldId id="294" r:id="rId1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423" autoAdjust="0"/>
  </p:normalViewPr>
  <p:slideViewPr>
    <p:cSldViewPr snapToGrid="0">
      <p:cViewPr varScale="1">
        <p:scale>
          <a:sx n="66" d="100"/>
          <a:sy n="66" d="100"/>
        </p:scale>
        <p:origin x="900" y="72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5/26/2021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Watch</a:t>
            </a:r>
            <a:r>
              <a:rPr lang="en-GB" baseline="0" dirty="0"/>
              <a:t> video and then complete the task.</a:t>
            </a:r>
            <a:endParaRPr lang="en-GB" dirty="0"/>
          </a:p>
          <a:p>
            <a:r>
              <a:rPr lang="en-GB" dirty="0"/>
              <a:t>https://www.youtube.com/watch?v=mpQZVYPuDGU&amp;t=12s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32773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32773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33158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98667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60622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81093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34266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2" r="10932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noProof="1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DT11:</a:t>
            </a:r>
          </a:p>
          <a:p>
            <a:r>
              <a:rPr lang="en-US" noProof="1"/>
              <a:t>The Internet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42889" y="203152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10</a:t>
            </a:fld>
            <a:endParaRPr lang="en-US" noProof="0" dirty="0"/>
          </a:p>
        </p:txBody>
      </p:sp>
      <p:sp>
        <p:nvSpPr>
          <p:cNvPr id="6" name="TextBox 5"/>
          <p:cNvSpPr txBox="1"/>
          <p:nvPr/>
        </p:nvSpPr>
        <p:spPr>
          <a:xfrm>
            <a:off x="157163" y="128588"/>
            <a:ext cx="114372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Cloud Computing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Identify whether these statements are describing an advantage or disadvantage of using cloud storage.</a:t>
            </a:r>
            <a:endParaRPr lang="en-GB" sz="1600" dirty="0">
              <a:latin typeface="+mj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328655"/>
              </p:ext>
            </p:extLst>
          </p:nvPr>
        </p:nvGraphicFramePr>
        <p:xfrm>
          <a:off x="157163" y="1326436"/>
          <a:ext cx="11520175" cy="546975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877565">
                  <a:extLst>
                    <a:ext uri="{9D8B030D-6E8A-4147-A177-3AD203B41FA5}">
                      <a16:colId xmlns:a16="http://schemas.microsoft.com/office/drawing/2014/main" val="2137445831"/>
                    </a:ext>
                  </a:extLst>
                </a:gridCol>
                <a:gridCol w="1813810">
                  <a:extLst>
                    <a:ext uri="{9D8B030D-6E8A-4147-A177-3AD203B41FA5}">
                      <a16:colId xmlns:a16="http://schemas.microsoft.com/office/drawing/2014/main" val="381779421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516017577"/>
                    </a:ext>
                  </a:extLst>
                </a:gridCol>
              </a:tblGrid>
              <a:tr h="654851">
                <a:tc>
                  <a:txBody>
                    <a:bodyPr/>
                    <a:lstStyle/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Advantage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Disadvantage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808366"/>
                  </a:ext>
                </a:extLst>
              </a:tr>
              <a:tr h="654851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Data is</a:t>
                      </a:r>
                      <a:r>
                        <a:rPr lang="en-GB" sz="2000" baseline="0" dirty="0">
                          <a:latin typeface="+mj-lt"/>
                        </a:rPr>
                        <a:t> backed up frequently and easy to recover.</a:t>
                      </a:r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069538"/>
                  </a:ext>
                </a:extLst>
              </a:tr>
              <a:tr h="654851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Since data is held offsite by a company you do not control, you lack the ability to control and customise your data storage set-up.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4828953"/>
                  </a:ext>
                </a:extLst>
              </a:tr>
              <a:tr h="654851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If your Internet connection fails, so does your access to remotely stored data.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8512184"/>
                  </a:ext>
                </a:extLst>
              </a:tr>
              <a:tr h="654851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You can extend the amount of available storage by varying how much you pay.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1674486"/>
                  </a:ext>
                </a:extLst>
              </a:tr>
              <a:tr h="654851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Some cloud storage suppliers may try to fix you into a long term contract.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5438181"/>
                  </a:ext>
                </a:extLst>
              </a:tr>
              <a:tr h="654851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Since your data is stored remotely you can access it whether you are in Manchester or Madrid.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836342"/>
                  </a:ext>
                </a:extLst>
              </a:tr>
              <a:tr h="654851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Once you’ve signed up and started using one particular cloud storage provider, it is difficult to migrate data to another cloud provider later 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471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0486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2" y="128588"/>
            <a:ext cx="98586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Explain</a:t>
            </a:r>
          </a:p>
          <a:p>
            <a:endParaRPr lang="en-GB" sz="2400" b="1" u="sng" dirty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462" y="671512"/>
            <a:ext cx="5472113" cy="6326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Explain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two 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reasons why cloud storage is beneficial for businesses (4 marks)</a:t>
            </a:r>
          </a:p>
        </p:txBody>
      </p:sp>
      <p:sp>
        <p:nvSpPr>
          <p:cNvPr id="7" name="Rectangle 6"/>
          <p:cNvSpPr/>
          <p:nvPr/>
        </p:nvSpPr>
        <p:spPr>
          <a:xfrm>
            <a:off x="271462" y="1515814"/>
            <a:ext cx="5472113" cy="30861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Firstly, data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can be backed up frequently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and easy to recover. This is good for businesses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because if they lose important files then they may be able to access the file from a previously restored point.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Secondly, it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easier to access data remotely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 This is good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because it allows employees to work outside of the office.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71462" y="4813649"/>
            <a:ext cx="11510807" cy="18120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1 mark for reason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1 mark for giving an account of that reason (i.e. this is good/not good because….)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1 mark for reason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1 mark for giving an account of that reason (i.e. this is good/not good because….)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310156" y="671512"/>
            <a:ext cx="5472113" cy="6326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Explain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two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 reasons why cloud storage </a:t>
            </a:r>
            <a:r>
              <a:rPr lang="en-GB" sz="1400" u="sng" dirty="0">
                <a:solidFill>
                  <a:schemeClr val="tx1"/>
                </a:solidFill>
                <a:latin typeface="+mj-lt"/>
              </a:rPr>
              <a:t>may not 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be beneficial to a business.(4 marks)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310155" y="1502509"/>
            <a:ext cx="5472113" cy="30861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</p:spTree>
    <p:extLst>
      <p:ext uri="{BB962C8B-B14F-4D97-AF65-F5344CB8AC3E}">
        <p14:creationId xmlns:p14="http://schemas.microsoft.com/office/powerpoint/2010/main" val="3299981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35546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1594400" y="6672358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DNS: Re-arrange these steps in the correct order.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110568"/>
              </p:ext>
            </p:extLst>
          </p:nvPr>
        </p:nvGraphicFramePr>
        <p:xfrm>
          <a:off x="157162" y="940909"/>
          <a:ext cx="8215313" cy="40168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913">
                  <a:extLst>
                    <a:ext uri="{9D8B030D-6E8A-4147-A177-3AD203B41FA5}">
                      <a16:colId xmlns:a16="http://schemas.microsoft.com/office/drawing/2014/main" val="927632887"/>
                    </a:ext>
                  </a:extLst>
                </a:gridCol>
                <a:gridCol w="7447400">
                  <a:extLst>
                    <a:ext uri="{9D8B030D-6E8A-4147-A177-3AD203B41FA5}">
                      <a16:colId xmlns:a16="http://schemas.microsoft.com/office/drawing/2014/main" val="3897459556"/>
                    </a:ext>
                  </a:extLst>
                </a:gridCol>
              </a:tblGrid>
              <a:tr h="669476">
                <a:tc>
                  <a:txBody>
                    <a:bodyPr/>
                    <a:lstStyle/>
                    <a:p>
                      <a:pPr marL="952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  <a:ea typeface="+mn-ea"/>
                          <a:cs typeface="+mn-cs"/>
                        </a:rPr>
                        <a:t>A.</a:t>
                      </a:r>
                      <a:endParaRPr lang="en-GB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If the domain name doesn’t exist, it will try a second server.</a:t>
                      </a:r>
                      <a:endParaRPr lang="en-GB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4831790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pPr marL="952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  <a:ea typeface="+mn-ea"/>
                          <a:cs typeface="+mn-cs"/>
                        </a:rPr>
                        <a:t>B.</a:t>
                      </a:r>
                      <a:endParaRPr lang="en-GB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j-lt"/>
                        </a:rPr>
                        <a:t>User enters the domain name into the web browser.</a:t>
                      </a:r>
                      <a:endParaRPr lang="en-GB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42818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pPr marL="952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  <a:ea typeface="+mn-ea"/>
                          <a:cs typeface="+mn-cs"/>
                        </a:rPr>
                        <a:t>C.</a:t>
                      </a:r>
                      <a:endParaRPr lang="en-GB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j-lt"/>
                        </a:rPr>
                        <a:t>Client contacts the host using the IP address.</a:t>
                      </a:r>
                      <a:endParaRPr lang="en-GB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985561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pPr marL="952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  <a:ea typeface="+mn-ea"/>
                          <a:cs typeface="+mn-cs"/>
                        </a:rPr>
                        <a:t>D.</a:t>
                      </a:r>
                      <a:endParaRPr lang="en-GB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j-lt"/>
                        </a:rPr>
                        <a:t>The server returns the IP address to client.</a:t>
                      </a:r>
                      <a:endParaRPr lang="en-GB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0709277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pPr marL="952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  <a:ea typeface="+mn-ea"/>
                          <a:cs typeface="+mn-cs"/>
                        </a:rPr>
                        <a:t>E.</a:t>
                      </a:r>
                      <a:endParaRPr lang="en-GB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j-lt"/>
                        </a:rPr>
                        <a:t>Client contacts DNS to find domain name.</a:t>
                      </a:r>
                      <a:endParaRPr lang="en-GB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665024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pPr marL="952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  <a:ea typeface="+mn-ea"/>
                          <a:cs typeface="+mn-cs"/>
                        </a:rPr>
                        <a:t>F.</a:t>
                      </a:r>
                      <a:endParaRPr lang="en-GB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The second server finds the domain name and returns to first server. </a:t>
                      </a:r>
                      <a:endParaRPr lang="en-GB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356889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577546"/>
              </p:ext>
            </p:extLst>
          </p:nvPr>
        </p:nvGraphicFramePr>
        <p:xfrm>
          <a:off x="9258300" y="940908"/>
          <a:ext cx="1957388" cy="40168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694">
                  <a:extLst>
                    <a:ext uri="{9D8B030D-6E8A-4147-A177-3AD203B41FA5}">
                      <a16:colId xmlns:a16="http://schemas.microsoft.com/office/drawing/2014/main" val="975031757"/>
                    </a:ext>
                  </a:extLst>
                </a:gridCol>
                <a:gridCol w="978694">
                  <a:extLst>
                    <a:ext uri="{9D8B030D-6E8A-4147-A177-3AD203B41FA5}">
                      <a16:colId xmlns:a16="http://schemas.microsoft.com/office/drawing/2014/main" val="1398342186"/>
                    </a:ext>
                  </a:extLst>
                </a:gridCol>
              </a:tblGrid>
              <a:tr h="66947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767264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7058937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522800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627695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6529001"/>
                  </a:ext>
                </a:extLst>
              </a:tr>
              <a:tr h="66947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053732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99901" y="5876225"/>
            <a:ext cx="8172573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>
                <a:latin typeface="+mj-lt"/>
                <a:cs typeface="Arial" panose="020B0604020202020204" pitchFamily="34" charset="0"/>
              </a:rPr>
              <a:t>DNS: </a:t>
            </a:r>
            <a:r>
              <a:rPr lang="en-GB" dirty="0">
                <a:latin typeface="+mj-lt"/>
                <a:cs typeface="Arial" panose="020B0604020202020204" pitchFamily="34" charset="0"/>
              </a:rPr>
              <a:t>A Domain Name Service (DNS) contains a database of domain names that allows users to look the IP address and its associated domain name. </a:t>
            </a:r>
          </a:p>
        </p:txBody>
      </p:sp>
      <p:pic>
        <p:nvPicPr>
          <p:cNvPr id="14" name="Picture 2" descr="https://encrypted-tbn1.gstatic.com/images?q=tbn:ANd9GcTGnn1HQZORW_eDd80FU1Hfv5JY36jBfaJBrmETQOcSNfLbtKEecYCma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" y="5091243"/>
            <a:ext cx="605308" cy="63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62470" y="5346316"/>
            <a:ext cx="39258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Keyword alert!</a:t>
            </a:r>
          </a:p>
        </p:txBody>
      </p:sp>
    </p:spTree>
    <p:extLst>
      <p:ext uri="{BB962C8B-B14F-4D97-AF65-F5344CB8AC3E}">
        <p14:creationId xmlns:p14="http://schemas.microsoft.com/office/powerpoint/2010/main" val="144436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URL address</a:t>
            </a:r>
          </a:p>
        </p:txBody>
      </p:sp>
      <p:sp>
        <p:nvSpPr>
          <p:cNvPr id="9" name="Rectangle 8"/>
          <p:cNvSpPr/>
          <p:nvPr/>
        </p:nvSpPr>
        <p:spPr>
          <a:xfrm>
            <a:off x="295118" y="730065"/>
            <a:ext cx="5472113" cy="6326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URL stands for Uniform Resource Locator. A URL is nothing more than the address of a given unique resource on the Web.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5118" y="1631096"/>
            <a:ext cx="5472113" cy="475541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b="1"/>
              <a:t>1</a:t>
            </a:r>
            <a:endParaRPr lang="en-GB" b="1" dirty="0"/>
          </a:p>
        </p:txBody>
      </p:sp>
      <p:sp>
        <p:nvSpPr>
          <p:cNvPr id="13" name="Rectangle 12"/>
          <p:cNvSpPr/>
          <p:nvPr/>
        </p:nvSpPr>
        <p:spPr>
          <a:xfrm>
            <a:off x="6096000" y="724958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5999" y="1260373"/>
            <a:ext cx="5896133" cy="78581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Why would users prefer to use the URL address instead of it’s associated IP address.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095998" y="2261677"/>
            <a:ext cx="5896133" cy="5628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Use the diagram on the left, name and describe the five parts of the URL address.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A48A6DC-BCB8-410E-BF13-9A055FCBE31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95998" y="3075277"/>
          <a:ext cx="5896133" cy="3266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6916">
                  <a:extLst>
                    <a:ext uri="{9D8B030D-6E8A-4147-A177-3AD203B41FA5}">
                      <a16:colId xmlns:a16="http://schemas.microsoft.com/office/drawing/2014/main" val="3414436908"/>
                    </a:ext>
                  </a:extLst>
                </a:gridCol>
                <a:gridCol w="5339217">
                  <a:extLst>
                    <a:ext uri="{9D8B030D-6E8A-4147-A177-3AD203B41FA5}">
                      <a16:colId xmlns:a16="http://schemas.microsoft.com/office/drawing/2014/main" val="31622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+mj-lt"/>
                        </a:rPr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+mj-lt"/>
                        </a:rPr>
                        <a:t>Name and 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381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1011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46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525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086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747095"/>
                  </a:ext>
                </a:extLst>
              </a:tr>
            </a:tbl>
          </a:graphicData>
        </a:graphic>
      </p:graphicFrame>
      <p:pic>
        <p:nvPicPr>
          <p:cNvPr id="12" name="Picture 11" descr="scheme-url">
            <a:extLst>
              <a:ext uri="{FF2B5EF4-FFF2-40B4-BE49-F238E27FC236}">
                <a16:creationId xmlns:a16="http://schemas.microsoft.com/office/drawing/2014/main" id="{83D1E104-BAA9-4809-91BC-5621E25AFF2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99" y="1954322"/>
            <a:ext cx="5288346" cy="514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subdomain-url">
            <a:extLst>
              <a:ext uri="{FF2B5EF4-FFF2-40B4-BE49-F238E27FC236}">
                <a16:creationId xmlns:a16="http://schemas.microsoft.com/office/drawing/2014/main" id="{F45F6CAE-749B-47DA-8CB2-C9C4C0EF85EB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7084"/>
          <a:stretch/>
        </p:blipFill>
        <p:spPr bwMode="auto">
          <a:xfrm>
            <a:off x="386999" y="2924377"/>
            <a:ext cx="5288346" cy="4026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second-leveldomain-url">
            <a:extLst>
              <a:ext uri="{FF2B5EF4-FFF2-40B4-BE49-F238E27FC236}">
                <a16:creationId xmlns:a16="http://schemas.microsoft.com/office/drawing/2014/main" id="{945CAEF1-94F4-45E1-AA7A-9BF495323219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55"/>
          <a:stretch/>
        </p:blipFill>
        <p:spPr bwMode="auto">
          <a:xfrm>
            <a:off x="386999" y="3899427"/>
            <a:ext cx="5288345" cy="4026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 descr="top-level-domain-url">
            <a:extLst>
              <a:ext uri="{FF2B5EF4-FFF2-40B4-BE49-F238E27FC236}">
                <a16:creationId xmlns:a16="http://schemas.microsoft.com/office/drawing/2014/main" id="{C40D2247-0A59-4F00-BC9E-53E91A4037A2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4655"/>
          <a:stretch/>
        </p:blipFill>
        <p:spPr bwMode="auto">
          <a:xfrm>
            <a:off x="386999" y="4858530"/>
            <a:ext cx="5288344" cy="3955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subdirectory-url">
            <a:extLst>
              <a:ext uri="{FF2B5EF4-FFF2-40B4-BE49-F238E27FC236}">
                <a16:creationId xmlns:a16="http://schemas.microsoft.com/office/drawing/2014/main" id="{B5DFE578-4532-4E17-9DA8-A6D315C5B6A9}"/>
              </a:ext>
            </a:extLst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55"/>
          <a:stretch/>
        </p:blipFill>
        <p:spPr bwMode="auto">
          <a:xfrm>
            <a:off x="387000" y="5690649"/>
            <a:ext cx="5288344" cy="395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4A9311-3A9E-4FFB-8B4D-1C1333A85FBB}"/>
              </a:ext>
            </a:extLst>
          </p:cNvPr>
          <p:cNvSpPr txBox="1"/>
          <p:nvPr/>
        </p:nvSpPr>
        <p:spPr>
          <a:xfrm>
            <a:off x="5181600" y="1814512"/>
            <a:ext cx="3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D733C7-984E-45C6-B4F6-A08171999054}"/>
              </a:ext>
            </a:extLst>
          </p:cNvPr>
          <p:cNvSpPr/>
          <p:nvPr/>
        </p:nvSpPr>
        <p:spPr>
          <a:xfrm>
            <a:off x="5200964" y="2793629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CF7D2F-ADE2-4957-B4A0-737CEC2C8961}"/>
              </a:ext>
            </a:extLst>
          </p:cNvPr>
          <p:cNvSpPr/>
          <p:nvPr/>
        </p:nvSpPr>
        <p:spPr>
          <a:xfrm>
            <a:off x="5200964" y="373536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600A64-B041-4DC1-885C-98956CBBBC8D}"/>
              </a:ext>
            </a:extLst>
          </p:cNvPr>
          <p:cNvSpPr/>
          <p:nvPr/>
        </p:nvSpPr>
        <p:spPr>
          <a:xfrm>
            <a:off x="5190790" y="4738687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01EE706-C800-41A6-BEBA-8357C626CA4D}"/>
              </a:ext>
            </a:extLst>
          </p:cNvPr>
          <p:cNvSpPr/>
          <p:nvPr/>
        </p:nvSpPr>
        <p:spPr>
          <a:xfrm>
            <a:off x="5181600" y="5582547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869740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Search engine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9632" y="724957"/>
            <a:ext cx="5472113" cy="34551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b="1"/>
              <a:t>1</a:t>
            </a:r>
            <a:endParaRPr lang="en-GB" b="1" dirty="0"/>
          </a:p>
        </p:txBody>
      </p:sp>
      <p:sp>
        <p:nvSpPr>
          <p:cNvPr id="13" name="Rectangle 12"/>
          <p:cNvSpPr/>
          <p:nvPr/>
        </p:nvSpPr>
        <p:spPr>
          <a:xfrm>
            <a:off x="6096000" y="724958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5998" y="1172513"/>
            <a:ext cx="5896133" cy="13231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a search engine?</a:t>
            </a: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95998" y="2569913"/>
            <a:ext cx="5896133" cy="384286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How does a search engine work?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BAF2DF-722A-4407-AD97-610469CF2655}"/>
              </a:ext>
            </a:extLst>
          </p:cNvPr>
          <p:cNvSpPr/>
          <p:nvPr/>
        </p:nvSpPr>
        <p:spPr>
          <a:xfrm>
            <a:off x="309632" y="4364655"/>
            <a:ext cx="5472113" cy="20481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One common algorithm used by search engines is known as the page rank algorithm – how does this work?</a:t>
            </a: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059FD3-2355-41E4-A2FF-97B9DFBF4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77" y="892175"/>
            <a:ext cx="5206611" cy="308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98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Internet Service Provider (ISP)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9632" y="724957"/>
            <a:ext cx="5472113" cy="431149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b="1"/>
              <a:t>1</a:t>
            </a:r>
            <a:endParaRPr lang="en-GB" b="1" dirty="0"/>
          </a:p>
        </p:txBody>
      </p:sp>
      <p:sp>
        <p:nvSpPr>
          <p:cNvPr id="13" name="Rectangle 12"/>
          <p:cNvSpPr/>
          <p:nvPr/>
        </p:nvSpPr>
        <p:spPr>
          <a:xfrm>
            <a:off x="6096000" y="724958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5999" y="1260373"/>
            <a:ext cx="5896133" cy="13231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an internet service provider?</a:t>
            </a: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95998" y="2686360"/>
            <a:ext cx="5896133" cy="19582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List a range of services provided by an Internet Service Provider (ISP)</a:t>
            </a: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DAF73EF-6356-4A38-8B78-E12BBB42ECF9}"/>
              </a:ext>
            </a:extLst>
          </p:cNvPr>
          <p:cNvSpPr/>
          <p:nvPr/>
        </p:nvSpPr>
        <p:spPr>
          <a:xfrm>
            <a:off x="6095997" y="4709894"/>
            <a:ext cx="5896133" cy="184089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Once you have access to the internet, you will use a web server. </a:t>
            </a:r>
          </a:p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a web server?</a:t>
            </a: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BAF2DF-722A-4407-AD97-610469CF2655}"/>
              </a:ext>
            </a:extLst>
          </p:cNvPr>
          <p:cNvSpPr/>
          <p:nvPr/>
        </p:nvSpPr>
        <p:spPr>
          <a:xfrm>
            <a:off x="309632" y="5227614"/>
            <a:ext cx="5472113" cy="13231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HTTP servers store the Internet's data and provide the data when it is requested by HTTP clients.</a:t>
            </a:r>
          </a:p>
          <a:p>
            <a:pPr algn="ctr"/>
            <a:r>
              <a:rPr lang="en-GB" sz="1600" u="sng" dirty="0">
                <a:solidFill>
                  <a:schemeClr val="tx1"/>
                </a:solidFill>
                <a:latin typeface="+mj-lt"/>
              </a:rPr>
              <a:t>Who is the client?</a:t>
            </a: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A1C535-9664-4CB2-8440-118AD344E3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100"/>
          <a:stretch/>
        </p:blipFill>
        <p:spPr>
          <a:xfrm>
            <a:off x="534396" y="811240"/>
            <a:ext cx="5022583" cy="413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911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Modes of connection</a:t>
            </a:r>
          </a:p>
          <a:p>
            <a:r>
              <a:rPr lang="en-GB" dirty="0">
                <a:latin typeface="+mj-lt"/>
              </a:rPr>
              <a:t>Identify the mode connection from the image below, identify one advantage and one disadvantage to using this type of connection.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2186D0-AE73-42EE-A14F-E1AB76BC9BA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90285" y="1271208"/>
          <a:ext cx="11350172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7543">
                  <a:extLst>
                    <a:ext uri="{9D8B030D-6E8A-4147-A177-3AD203B41FA5}">
                      <a16:colId xmlns:a16="http://schemas.microsoft.com/office/drawing/2014/main" val="455233645"/>
                    </a:ext>
                  </a:extLst>
                </a:gridCol>
                <a:gridCol w="2837543">
                  <a:extLst>
                    <a:ext uri="{9D8B030D-6E8A-4147-A177-3AD203B41FA5}">
                      <a16:colId xmlns:a16="http://schemas.microsoft.com/office/drawing/2014/main" val="2458619130"/>
                    </a:ext>
                  </a:extLst>
                </a:gridCol>
                <a:gridCol w="2837543">
                  <a:extLst>
                    <a:ext uri="{9D8B030D-6E8A-4147-A177-3AD203B41FA5}">
                      <a16:colId xmlns:a16="http://schemas.microsoft.com/office/drawing/2014/main" val="704833122"/>
                    </a:ext>
                  </a:extLst>
                </a:gridCol>
                <a:gridCol w="2837543">
                  <a:extLst>
                    <a:ext uri="{9D8B030D-6E8A-4147-A177-3AD203B41FA5}">
                      <a16:colId xmlns:a16="http://schemas.microsoft.com/office/drawing/2014/main" val="786846488"/>
                    </a:ext>
                  </a:extLst>
                </a:gridCol>
              </a:tblGrid>
              <a:tr h="389769"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342750"/>
                  </a:ext>
                </a:extLst>
              </a:tr>
              <a:tr h="389769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Method: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Method: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Method: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Method: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812682"/>
                  </a:ext>
                </a:extLst>
              </a:tr>
              <a:tr h="389769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Advantage: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Advantage: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Advantage: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Advantage: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223524"/>
                  </a:ext>
                </a:extLst>
              </a:tr>
              <a:tr h="389769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Disadvantage: 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Disadvantage: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Disadvantage: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Disadvantage: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159183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7969F81-34D8-4846-A352-4F10FFCBE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543" y="1400628"/>
            <a:ext cx="2409371" cy="18070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2B58D9-3785-4C11-90EB-853C00C56B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449"/>
          <a:stretch/>
        </p:blipFill>
        <p:spPr>
          <a:xfrm>
            <a:off x="3396341" y="1400628"/>
            <a:ext cx="2137229" cy="18070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0088BB-EC0C-4A67-8159-F33EACD184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8857" y="1400628"/>
            <a:ext cx="1799772" cy="17969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10E50D7-062A-4755-83F3-7A8959F9B50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542" r="13760"/>
          <a:stretch/>
        </p:blipFill>
        <p:spPr>
          <a:xfrm>
            <a:off x="9183916" y="1400627"/>
            <a:ext cx="2137229" cy="179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78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Modes of connection</a:t>
            </a:r>
          </a:p>
          <a:p>
            <a:r>
              <a:rPr lang="en-GB" dirty="0">
                <a:latin typeface="+mj-lt"/>
              </a:rPr>
              <a:t>Identify the mode connection from the image below, identify one advantage and one disadvantage to using this type of connection.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2186D0-AE73-42EE-A14F-E1AB76BC9BA1}"/>
              </a:ext>
            </a:extLst>
          </p:cNvPr>
          <p:cNvGraphicFramePr>
            <a:graphicFrameLocks noGrp="1"/>
          </p:cNvGraphicFramePr>
          <p:nvPr/>
        </p:nvGraphicFramePr>
        <p:xfrm>
          <a:off x="290285" y="1271208"/>
          <a:ext cx="11350172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7543">
                  <a:extLst>
                    <a:ext uri="{9D8B030D-6E8A-4147-A177-3AD203B41FA5}">
                      <a16:colId xmlns:a16="http://schemas.microsoft.com/office/drawing/2014/main" val="455233645"/>
                    </a:ext>
                  </a:extLst>
                </a:gridCol>
                <a:gridCol w="2837543">
                  <a:extLst>
                    <a:ext uri="{9D8B030D-6E8A-4147-A177-3AD203B41FA5}">
                      <a16:colId xmlns:a16="http://schemas.microsoft.com/office/drawing/2014/main" val="2458619130"/>
                    </a:ext>
                  </a:extLst>
                </a:gridCol>
                <a:gridCol w="2837543">
                  <a:extLst>
                    <a:ext uri="{9D8B030D-6E8A-4147-A177-3AD203B41FA5}">
                      <a16:colId xmlns:a16="http://schemas.microsoft.com/office/drawing/2014/main" val="704833122"/>
                    </a:ext>
                  </a:extLst>
                </a:gridCol>
                <a:gridCol w="2837543">
                  <a:extLst>
                    <a:ext uri="{9D8B030D-6E8A-4147-A177-3AD203B41FA5}">
                      <a16:colId xmlns:a16="http://schemas.microsoft.com/office/drawing/2014/main" val="786846488"/>
                    </a:ext>
                  </a:extLst>
                </a:gridCol>
              </a:tblGrid>
              <a:tr h="389769"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342750"/>
                  </a:ext>
                </a:extLst>
              </a:tr>
              <a:tr h="389769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Method: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Method: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Method: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Method: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812682"/>
                  </a:ext>
                </a:extLst>
              </a:tr>
              <a:tr h="389769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Advantage: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Advantage: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Advantage: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Advantage: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223524"/>
                  </a:ext>
                </a:extLst>
              </a:tr>
              <a:tr h="389769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Disadvantage: 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Disadvantage: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Disadvantage: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Disadvantage: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159183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FBC7034A-8BE3-42BB-B430-2E39C59918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16"/>
          <a:stretch/>
        </p:blipFill>
        <p:spPr>
          <a:xfrm>
            <a:off x="399824" y="1472747"/>
            <a:ext cx="2619148" cy="1619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9021F3-0868-492C-9795-0F521E7BB3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9258" y="1469046"/>
            <a:ext cx="2452050" cy="16229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FE87F6-873A-48EB-BE74-332761D34B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1594" y="1469046"/>
            <a:ext cx="2591539" cy="16229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B3C61F2-605B-4BE2-94BD-8671D3F8CD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3419" y="1454554"/>
            <a:ext cx="2469081" cy="165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190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What do all these have in common?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631" y="814388"/>
            <a:ext cx="3400144" cy="25523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12" y="814388"/>
            <a:ext cx="2443164" cy="27624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076" y="3895639"/>
            <a:ext cx="4068281" cy="254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808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774</Words>
  <Application>Microsoft Office PowerPoint</Application>
  <PresentationFormat>Widescreen</PresentationFormat>
  <Paragraphs>141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Lucida Sans Typewriter</vt:lpstr>
      <vt:lpstr>Times New Roman</vt:lpstr>
      <vt:lpstr>Tw Cen MT</vt:lpstr>
      <vt:lpstr>Office Theme</vt:lpstr>
      <vt:lpstr>WJEC GCSE Digital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2021-05-26T05:14:40Z</dcterms:modified>
</cp:coreProperties>
</file>